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7" r:id="rId2"/>
    <p:sldId id="331" r:id="rId3"/>
    <p:sldId id="450" r:id="rId4"/>
    <p:sldId id="589" r:id="rId5"/>
    <p:sldId id="590" r:id="rId6"/>
    <p:sldId id="591" r:id="rId7"/>
    <p:sldId id="592" r:id="rId8"/>
    <p:sldId id="593" r:id="rId9"/>
    <p:sldId id="594" r:id="rId10"/>
    <p:sldId id="595" r:id="rId11"/>
    <p:sldId id="563" r:id="rId12"/>
    <p:sldId id="596" r:id="rId13"/>
    <p:sldId id="597" r:id="rId14"/>
    <p:sldId id="598" r:id="rId15"/>
    <p:sldId id="599" r:id="rId16"/>
    <p:sldId id="600" r:id="rId17"/>
    <p:sldId id="601" r:id="rId18"/>
    <p:sldId id="588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1"/>
            <p14:sldId id="450"/>
            <p14:sldId id="589"/>
            <p14:sldId id="590"/>
            <p14:sldId id="591"/>
            <p14:sldId id="592"/>
            <p14:sldId id="593"/>
            <p14:sldId id="594"/>
            <p14:sldId id="595"/>
            <p14:sldId id="563"/>
            <p14:sldId id="596"/>
            <p14:sldId id="597"/>
            <p14:sldId id="598"/>
            <p14:sldId id="599"/>
            <p14:sldId id="600"/>
            <p14:sldId id="601"/>
            <p14:sldId id="588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B822C"/>
    <a:srgbClr val="4F7C32"/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7"/>
    <p:restoredTop sz="91356"/>
  </p:normalViewPr>
  <p:slideViewPr>
    <p:cSldViewPr snapToGrid="0" snapToObjects="1">
      <p:cViewPr varScale="1">
        <p:scale>
          <a:sx n="104" d="100"/>
          <a:sy n="104" d="100"/>
        </p:scale>
        <p:origin x="11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18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94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849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00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64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475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91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622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887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4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4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60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228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4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514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49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446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433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27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538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8393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549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02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567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880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395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02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234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58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79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556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249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6576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474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089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0781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16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77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64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81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78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3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Data Management for </a:t>
            </a:r>
            <a:br>
              <a:rPr lang="en-US" b="1" dirty="0"/>
            </a:br>
            <a:r>
              <a:rPr lang="en-US" b="1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Lecture 16: Intro to ML and Decision Trees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Asoc</a:t>
            </a:r>
            <a:r>
              <a:rPr lang="en-US" dirty="0"/>
              <a:t>. Endri </a:t>
            </a:r>
            <a:r>
              <a:rPr lang="en-US" dirty="0" err="1"/>
              <a:t>Raço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0512" cy="1325563"/>
          </a:xfrm>
        </p:spPr>
        <p:txBody>
          <a:bodyPr/>
          <a:lstStyle/>
          <a:p>
            <a:r>
              <a:rPr lang="en-US" dirty="0"/>
              <a:t>Modern machine learning: </a:t>
            </a:r>
            <a:r>
              <a:rPr lang="en-US"/>
              <a:t>Speech Recognition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29" y="1319965"/>
            <a:ext cx="8980341" cy="55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2. Types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531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Supervised (inductive) learning</a:t>
            </a:r>
          </a:p>
          <a:p>
            <a:pPr lvl="1" fontAlgn="base"/>
            <a:r>
              <a:rPr lang="en-US" dirty="0"/>
              <a:t>Given: training data + desired outputs (labels)</a:t>
            </a:r>
          </a:p>
          <a:p>
            <a:pPr fontAlgn="base"/>
            <a:r>
              <a:rPr lang="en-US" dirty="0"/>
              <a:t>Unsupervised learning</a:t>
            </a:r>
          </a:p>
          <a:p>
            <a:pPr lvl="1" fontAlgn="base"/>
            <a:r>
              <a:rPr lang="en-US" dirty="0"/>
              <a:t>Given: training data (without desired outputs)</a:t>
            </a:r>
          </a:p>
          <a:p>
            <a:pPr fontAlgn="base"/>
            <a:r>
              <a:rPr lang="en-US" dirty="0"/>
              <a:t>Semi-supervised learning</a:t>
            </a:r>
          </a:p>
          <a:p>
            <a:pPr lvl="1" fontAlgn="base"/>
            <a:r>
              <a:rPr lang="en-US" dirty="0"/>
              <a:t>Given: training data + a few desired outputs</a:t>
            </a:r>
          </a:p>
          <a:p>
            <a:pPr fontAlgn="base"/>
            <a:r>
              <a:rPr lang="en-US" dirty="0"/>
              <a:t>Reinforcement learning</a:t>
            </a:r>
          </a:p>
          <a:p>
            <a:pPr lvl="1" fontAlgn="base"/>
            <a:r>
              <a:rPr lang="en-US" dirty="0"/>
              <a:t>Rewards from sequence of 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49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Given </a:t>
            </a:r>
          </a:p>
          <a:p>
            <a:pPr fontAlgn="base"/>
            <a:r>
              <a:rPr lang="en-US" dirty="0"/>
              <a:t>Learn a function </a:t>
            </a:r>
            <a:r>
              <a:rPr lang="en-US" i="1" dirty="0"/>
              <a:t>f(x) </a:t>
            </a:r>
            <a:r>
              <a:rPr lang="en-US" dirty="0"/>
              <a:t>to predict </a:t>
            </a:r>
            <a:r>
              <a:rPr lang="en-US" i="1" dirty="0"/>
              <a:t>y </a:t>
            </a:r>
            <a:r>
              <a:rPr lang="en-US" dirty="0"/>
              <a:t>given </a:t>
            </a:r>
            <a:r>
              <a:rPr lang="en-US" i="1" dirty="0"/>
              <a:t>x</a:t>
            </a:r>
            <a:endParaRPr lang="en-US" dirty="0"/>
          </a:p>
          <a:p>
            <a:pPr lvl="1" fontAlgn="base"/>
            <a:r>
              <a:rPr lang="en-US" i="1" dirty="0"/>
              <a:t>y </a:t>
            </a:r>
            <a:r>
              <a:rPr lang="en-US" dirty="0"/>
              <a:t>is real-valued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236" y="3201506"/>
            <a:ext cx="6165527" cy="35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7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Given </a:t>
            </a:r>
          </a:p>
          <a:p>
            <a:pPr fontAlgn="base"/>
            <a:r>
              <a:rPr lang="en-US" dirty="0"/>
              <a:t>Learn a function </a:t>
            </a:r>
            <a:r>
              <a:rPr lang="en-US" i="1" dirty="0"/>
              <a:t>f(x) </a:t>
            </a:r>
            <a:r>
              <a:rPr lang="en-US" dirty="0"/>
              <a:t>to predict </a:t>
            </a:r>
            <a:r>
              <a:rPr lang="en-US" i="1" dirty="0"/>
              <a:t>y </a:t>
            </a:r>
            <a:r>
              <a:rPr lang="en-US" dirty="0"/>
              <a:t>given </a:t>
            </a:r>
            <a:r>
              <a:rPr lang="en-US" i="1" dirty="0"/>
              <a:t>x</a:t>
            </a:r>
            <a:endParaRPr lang="en-US" dirty="0"/>
          </a:p>
          <a:p>
            <a:pPr lvl="1" fontAlgn="base"/>
            <a:r>
              <a:rPr lang="en-US" i="1" dirty="0"/>
              <a:t>y </a:t>
            </a:r>
            <a:r>
              <a:rPr lang="en-US" dirty="0"/>
              <a:t>is categorical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776" y="3231681"/>
            <a:ext cx="8662584" cy="32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Given </a:t>
            </a:r>
          </a:p>
          <a:p>
            <a:pPr fontAlgn="base"/>
            <a:r>
              <a:rPr lang="en-US" dirty="0"/>
              <a:t>Learn a function </a:t>
            </a:r>
            <a:r>
              <a:rPr lang="en-US" i="1" dirty="0"/>
              <a:t>f(x) </a:t>
            </a:r>
            <a:r>
              <a:rPr lang="en-US" dirty="0"/>
              <a:t>to predict </a:t>
            </a:r>
            <a:r>
              <a:rPr lang="en-US" i="1" dirty="0"/>
              <a:t>y </a:t>
            </a:r>
            <a:r>
              <a:rPr lang="en-US" dirty="0"/>
              <a:t>given </a:t>
            </a:r>
            <a:r>
              <a:rPr lang="en-US" i="1" dirty="0"/>
              <a:t>x</a:t>
            </a:r>
            <a:endParaRPr lang="en-US" dirty="0"/>
          </a:p>
          <a:p>
            <a:pPr lvl="1" fontAlgn="base"/>
            <a:r>
              <a:rPr lang="en-US" i="1" dirty="0"/>
              <a:t>y </a:t>
            </a:r>
            <a:r>
              <a:rPr lang="en-US" dirty="0"/>
              <a:t>is categorical == regression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56" y="1794629"/>
            <a:ext cx="4329947" cy="553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00" y="4001294"/>
            <a:ext cx="7188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Value</a:t>
            </a:r>
            <a:r>
              <a:rPr lang="en-US" i="1" dirty="0"/>
              <a:t> x </a:t>
            </a:r>
            <a:r>
              <a:rPr lang="en-US" dirty="0"/>
              <a:t>can be multi-dimensional. </a:t>
            </a:r>
          </a:p>
          <a:p>
            <a:pPr lvl="1" fontAlgn="base"/>
            <a:r>
              <a:rPr lang="en-US" dirty="0"/>
              <a:t>Each dimension corresponds to an attribute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84" y="2600730"/>
            <a:ext cx="9053056" cy="38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3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Supervised (inductive) learning</a:t>
            </a:r>
          </a:p>
          <a:p>
            <a:pPr lvl="1" fontAlgn="base"/>
            <a:r>
              <a:rPr lang="en-US" dirty="0"/>
              <a:t>Given: training data + desired outputs (labels)</a:t>
            </a:r>
          </a:p>
          <a:p>
            <a:pPr fontAlgn="base"/>
            <a:r>
              <a:rPr lang="en-US" dirty="0"/>
              <a:t>Unsupervised learning</a:t>
            </a:r>
          </a:p>
          <a:p>
            <a:pPr lvl="1" fontAlgn="base"/>
            <a:r>
              <a:rPr lang="en-US" dirty="0"/>
              <a:t>Given: training data (without desired outputs)</a:t>
            </a:r>
          </a:p>
          <a:p>
            <a:pPr fontAlgn="base"/>
            <a:r>
              <a:rPr lang="en-US" dirty="0"/>
              <a:t>Semi-supervised learning</a:t>
            </a:r>
          </a:p>
          <a:p>
            <a:pPr lvl="1" fontAlgn="base"/>
            <a:r>
              <a:rPr lang="en-US" dirty="0"/>
              <a:t>Given: training data + a few desired outputs</a:t>
            </a:r>
          </a:p>
          <a:p>
            <a:pPr fontAlgn="base"/>
            <a:r>
              <a:rPr lang="en-US" dirty="0"/>
              <a:t>Reinforcement learning</a:t>
            </a:r>
          </a:p>
          <a:p>
            <a:pPr lvl="1" fontAlgn="base"/>
            <a:r>
              <a:rPr lang="en-US" dirty="0"/>
              <a:t>Rewards from sequence of 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46197" y="2789695"/>
            <a:ext cx="542440" cy="2681207"/>
          </a:xfrm>
          <a:prstGeom prst="rightBrace">
            <a:avLst>
              <a:gd name="adj1" fmla="val 11190"/>
              <a:gd name="adj2" fmla="val 5115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79876" y="3653244"/>
            <a:ext cx="2882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We will cover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78066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3.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981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learning problem: predict fuel efficiency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346197" y="2789695"/>
            <a:ext cx="542440" cy="2681207"/>
          </a:xfrm>
          <a:prstGeom prst="rightBrace">
            <a:avLst>
              <a:gd name="adj1" fmla="val 11190"/>
              <a:gd name="adj2" fmla="val 51156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81" y="1358630"/>
            <a:ext cx="9618437" cy="55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Intro to Machine Learning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Types of Machine Learning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3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Hypotheses: decision trees </a:t>
            </a:r>
            <a:r>
              <a:rPr lang="en-US" i="1" dirty="0"/>
              <a:t>f: X → 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02" y="1793054"/>
            <a:ext cx="7714032" cy="47172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56908" y="2812874"/>
            <a:ext cx="3616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</a:rPr>
              <a:t>Informal</a:t>
            </a:r>
          </a:p>
          <a:p>
            <a:r>
              <a:rPr lang="en-US" sz="2400" dirty="0">
                <a:solidFill>
                  <a:srgbClr val="333333"/>
                </a:solidFill>
              </a:rPr>
              <a:t>A hypothesis is a certain function that we believe (or hope) is similar to the true function, the </a:t>
            </a:r>
            <a:r>
              <a:rPr lang="en-US" sz="2400" i="1" dirty="0">
                <a:solidFill>
                  <a:srgbClr val="333333"/>
                </a:solidFill>
              </a:rPr>
              <a:t>target function</a:t>
            </a:r>
            <a:r>
              <a:rPr lang="en-US" sz="2400" dirty="0">
                <a:solidFill>
                  <a:srgbClr val="333333"/>
                </a:solidFill>
              </a:rPr>
              <a:t> that we want to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26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functions can Decision Trees represent?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67941"/>
            <a:ext cx="82296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possible decision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212" y="1334227"/>
            <a:ext cx="3846958" cy="516731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6519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will we choose the best one? </a:t>
            </a:r>
          </a:p>
          <a:p>
            <a:r>
              <a:rPr lang="en-US" dirty="0"/>
              <a:t>Lets first look at how to split nodes, then consider how to find the best tree </a:t>
            </a:r>
          </a:p>
        </p:txBody>
      </p:sp>
    </p:spTree>
    <p:extLst>
      <p:ext uri="{BB962C8B-B14F-4D97-AF65-F5344CB8AC3E}">
        <p14:creationId xmlns:p14="http://schemas.microsoft.com/office/powerpoint/2010/main" val="95233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simplest tree?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6519" cy="4351338"/>
          </a:xfrm>
        </p:spPr>
        <p:txBody>
          <a:bodyPr>
            <a:normAutofit/>
          </a:bodyPr>
          <a:lstStyle/>
          <a:p>
            <a:r>
              <a:rPr lang="en-US" dirty="0"/>
              <a:t>Always predict mpg = bad</a:t>
            </a:r>
          </a:p>
          <a:p>
            <a:pPr lvl="1"/>
            <a:r>
              <a:rPr lang="en-US" dirty="0"/>
              <a:t>We just take the majority class</a:t>
            </a:r>
          </a:p>
          <a:p>
            <a:pPr lvl="1"/>
            <a:endParaRPr lang="en-US" dirty="0"/>
          </a:p>
          <a:p>
            <a:r>
              <a:rPr lang="en-US" dirty="0"/>
              <a:t>Is this a good tree?</a:t>
            </a:r>
          </a:p>
          <a:p>
            <a:pPr lvl="1"/>
            <a:r>
              <a:rPr lang="en-US" dirty="0"/>
              <a:t>We need to evaluate its performance</a:t>
            </a:r>
          </a:p>
          <a:p>
            <a:pPr lvl="1"/>
            <a:endParaRPr lang="en-US" dirty="0"/>
          </a:p>
          <a:p>
            <a:r>
              <a:rPr lang="en-US" dirty="0"/>
              <a:t>Performance: We are correct on 22 examples and  incorrect on 18 examples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730" y="1690688"/>
            <a:ext cx="4533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7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stump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690688"/>
            <a:ext cx="8178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3" y="1097606"/>
            <a:ext cx="8686693" cy="5589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53" y="1097606"/>
            <a:ext cx="8686693" cy="5589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step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099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step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89" y="1326900"/>
            <a:ext cx="8421284" cy="52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48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level of tree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62" y="1224367"/>
            <a:ext cx="8406876" cy="54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5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438150"/>
            <a:ext cx="7912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71" y="3391230"/>
            <a:ext cx="5528159" cy="2647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decision trees equal?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Many trees can represent the same concept</a:t>
            </a:r>
          </a:p>
          <a:p>
            <a:r>
              <a:rPr lang="en-US" dirty="0"/>
              <a:t>But, not all trees will have the same size!</a:t>
            </a:r>
          </a:p>
          <a:p>
            <a:pPr lvl="1"/>
            <a:r>
              <a:rPr lang="mr-IN" dirty="0" err="1"/>
              <a:t>e.g</a:t>
            </a:r>
            <a:r>
              <a:rPr lang="mr-IN" dirty="0"/>
              <a:t>.,</a:t>
            </a:r>
            <a:r>
              <a:rPr lang="en-US" dirty="0"/>
              <a:t> </a:t>
            </a:r>
            <a:r>
              <a:rPr lang="mr-IN" dirty="0" err="1"/>
              <a:t>φ</a:t>
            </a:r>
            <a:r>
              <a:rPr lang="en-US" dirty="0"/>
              <a:t> </a:t>
            </a:r>
            <a:r>
              <a:rPr lang="mr-IN" dirty="0"/>
              <a:t>=</a:t>
            </a:r>
            <a:r>
              <a:rPr lang="en-US" dirty="0"/>
              <a:t> </a:t>
            </a:r>
            <a:r>
              <a:rPr lang="mr-IN" dirty="0"/>
              <a:t>(</a:t>
            </a:r>
            <a:r>
              <a:rPr lang="en-US" dirty="0"/>
              <a:t> </a:t>
            </a:r>
            <a:r>
              <a:rPr lang="mr-IN" dirty="0" err="1"/>
              <a:t>A</a:t>
            </a:r>
            <a:r>
              <a:rPr lang="en-US" dirty="0"/>
              <a:t> </a:t>
            </a:r>
            <a:r>
              <a:rPr lang="mr-IN" dirty="0"/>
              <a:t>∧</a:t>
            </a:r>
            <a:r>
              <a:rPr lang="en-US" dirty="0"/>
              <a:t> </a:t>
            </a:r>
            <a:r>
              <a:rPr lang="mr-IN" dirty="0" err="1"/>
              <a:t>B</a:t>
            </a:r>
            <a:r>
              <a:rPr lang="mr-IN" dirty="0"/>
              <a:t>)∨(¬</a:t>
            </a:r>
            <a:r>
              <a:rPr lang="mr-IN" dirty="0" err="1"/>
              <a:t>A</a:t>
            </a:r>
            <a:r>
              <a:rPr lang="en-US" dirty="0"/>
              <a:t> </a:t>
            </a:r>
            <a:r>
              <a:rPr lang="mr-IN" dirty="0"/>
              <a:t>∧ C)</a:t>
            </a:r>
            <a:r>
              <a:rPr lang="en-US" dirty="0"/>
              <a:t> </a:t>
            </a:r>
            <a:r>
              <a:rPr lang="mr-IN" dirty="0"/>
              <a:t>--</a:t>
            </a:r>
            <a:r>
              <a:rPr lang="en-US" dirty="0"/>
              <a:t> </a:t>
            </a:r>
            <a:r>
              <a:rPr lang="mr-IN" dirty="0"/>
              <a:t>((</a:t>
            </a:r>
            <a:r>
              <a:rPr lang="mr-IN" dirty="0" err="1"/>
              <a:t>A</a:t>
            </a:r>
            <a:r>
              <a:rPr lang="en-US" dirty="0"/>
              <a:t> </a:t>
            </a:r>
            <a:r>
              <a:rPr lang="mr-IN" dirty="0" err="1"/>
              <a:t>and</a:t>
            </a:r>
            <a:r>
              <a:rPr lang="en-US" dirty="0"/>
              <a:t> </a:t>
            </a:r>
            <a:r>
              <a:rPr lang="mr-IN" dirty="0" err="1"/>
              <a:t>B</a:t>
            </a:r>
            <a:r>
              <a:rPr lang="mr-IN" dirty="0"/>
              <a:t>)</a:t>
            </a:r>
            <a:r>
              <a:rPr lang="en-US" dirty="0"/>
              <a:t> </a:t>
            </a:r>
            <a:r>
              <a:rPr lang="mr-IN" dirty="0" err="1"/>
              <a:t>or</a:t>
            </a:r>
            <a:r>
              <a:rPr lang="en-US" dirty="0"/>
              <a:t> </a:t>
            </a:r>
            <a:r>
              <a:rPr lang="mr-IN" dirty="0"/>
              <a:t>(</a:t>
            </a:r>
            <a:r>
              <a:rPr lang="en-US" dirty="0"/>
              <a:t> </a:t>
            </a:r>
            <a:r>
              <a:rPr lang="mr-IN" dirty="0" err="1"/>
              <a:t>not</a:t>
            </a:r>
            <a:r>
              <a:rPr lang="en-US" dirty="0"/>
              <a:t> </a:t>
            </a:r>
            <a:r>
              <a:rPr lang="mr-IN" dirty="0" err="1"/>
              <a:t>A</a:t>
            </a:r>
            <a:r>
              <a:rPr lang="en-US" dirty="0"/>
              <a:t> </a:t>
            </a:r>
            <a:r>
              <a:rPr lang="mr-IN" dirty="0" err="1"/>
              <a:t>and</a:t>
            </a:r>
            <a:r>
              <a:rPr lang="en-US" dirty="0"/>
              <a:t> </a:t>
            </a:r>
            <a:r>
              <a:rPr lang="mr-IN" dirty="0"/>
              <a:t>C))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tree do we prefer?</a:t>
            </a:r>
            <a:endParaRPr lang="mr-IN" dirty="0"/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246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Intro to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019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trees is hard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Learning the simplest (smallest) decision tree is an NP-complete problem [</a:t>
            </a:r>
            <a:r>
              <a:rPr lang="en-US" dirty="0" err="1"/>
              <a:t>Hyafil</a:t>
            </a:r>
            <a:r>
              <a:rPr lang="en-US" dirty="0"/>
              <a:t> &amp; </a:t>
            </a:r>
            <a:r>
              <a:rPr lang="en-US" dirty="0" err="1"/>
              <a:t>Rivest</a:t>
            </a:r>
            <a:r>
              <a:rPr lang="en-US" dirty="0"/>
              <a:t> ’76] </a:t>
            </a:r>
          </a:p>
          <a:p>
            <a:r>
              <a:rPr lang="en-US" dirty="0"/>
              <a:t>Resort to a greedy heuristic: </a:t>
            </a:r>
          </a:p>
          <a:p>
            <a:pPr lvl="1"/>
            <a:r>
              <a:rPr lang="en-US" dirty="0"/>
              <a:t>Start from empty decision tree </a:t>
            </a:r>
          </a:p>
          <a:p>
            <a:pPr lvl="1"/>
            <a:r>
              <a:rPr lang="en-US" dirty="0"/>
              <a:t>Split on </a:t>
            </a:r>
            <a:r>
              <a:rPr lang="en-US" b="1" dirty="0"/>
              <a:t>next best attribute (feature)</a:t>
            </a:r>
          </a:p>
          <a:p>
            <a:pPr lvl="1"/>
            <a:r>
              <a:rPr lang="en-US" dirty="0" err="1"/>
              <a:t>Recurse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8277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Splitting: choosing a good attribute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461792"/>
            <a:ext cx="9288758" cy="51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0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uncertainty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Good split if we are more certain about classification after split</a:t>
            </a:r>
          </a:p>
          <a:p>
            <a:pPr lvl="1"/>
            <a:r>
              <a:rPr lang="en-US" dirty="0">
                <a:effectLst/>
              </a:rPr>
              <a:t>Deterministic good (all true or all false)</a:t>
            </a:r>
          </a:p>
          <a:p>
            <a:pPr lvl="1"/>
            <a:r>
              <a:rPr lang="en-US" dirty="0"/>
              <a:t>Uniform distribution bad</a:t>
            </a:r>
          </a:p>
          <a:p>
            <a:pPr lvl="1"/>
            <a:r>
              <a:rPr lang="en-US" dirty="0">
                <a:effectLst/>
              </a:rPr>
              <a:t>What about distributions in between?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4061632"/>
            <a:ext cx="6946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94" y="1413417"/>
            <a:ext cx="8415579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5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High, Low Entropy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51" y="1480162"/>
            <a:ext cx="8321298" cy="51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67" y="365125"/>
            <a:ext cx="2654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4859"/>
            <a:ext cx="5588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1400982"/>
            <a:ext cx="8902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18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413144"/>
            <a:ext cx="820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7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03" y="1690688"/>
            <a:ext cx="9683140" cy="42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905" y="555408"/>
            <a:ext cx="7058082" cy="61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“Learning is any process by which a system improves performance from experience” </a:t>
            </a:r>
            <a:r>
              <a:rPr lang="mr-IN" dirty="0"/>
              <a:t>–</a:t>
            </a:r>
            <a:r>
              <a:rPr lang="en-US" dirty="0"/>
              <a:t> Herbert Simon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Definition by Tom Mitchell (1998):</a:t>
            </a:r>
          </a:p>
          <a:p>
            <a:pPr marL="0" indent="0" fontAlgn="base">
              <a:buNone/>
            </a:pPr>
            <a:r>
              <a:rPr lang="en-US" dirty="0"/>
              <a:t>Machine Learning is the study of algorithms that</a:t>
            </a:r>
          </a:p>
          <a:p>
            <a:pPr lvl="1" fontAlgn="base"/>
            <a:r>
              <a:rPr lang="en-US" dirty="0"/>
              <a:t>Improve their performance </a:t>
            </a:r>
            <a:r>
              <a:rPr lang="en-US" i="1" dirty="0"/>
              <a:t>P</a:t>
            </a:r>
          </a:p>
          <a:p>
            <a:pPr lvl="1" fontAlgn="base"/>
            <a:r>
              <a:rPr lang="en-US" dirty="0"/>
              <a:t>at some task </a:t>
            </a:r>
            <a:r>
              <a:rPr lang="en-US" i="1" dirty="0"/>
              <a:t>T</a:t>
            </a:r>
          </a:p>
          <a:p>
            <a:pPr lvl="1" fontAlgn="base"/>
            <a:r>
              <a:rPr lang="en-US" dirty="0"/>
              <a:t>with experience </a:t>
            </a:r>
            <a:r>
              <a:rPr lang="en-US" i="1" dirty="0"/>
              <a:t>E</a:t>
            </a:r>
            <a:endParaRPr lang="en-US" dirty="0"/>
          </a:p>
          <a:p>
            <a:pPr marL="457200" lvl="1" indent="0" fontAlgn="base">
              <a:buNone/>
            </a:pPr>
            <a:r>
              <a:rPr lang="en-US" dirty="0"/>
              <a:t>A well-defined learning task is given by &lt;</a:t>
            </a:r>
            <a:r>
              <a:rPr lang="en-US" i="1" dirty="0"/>
              <a:t>P, T, E&gt;.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26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1474815"/>
            <a:ext cx="7670800" cy="45593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decision stump</a:t>
            </a:r>
          </a:p>
        </p:txBody>
      </p:sp>
    </p:spTree>
    <p:extLst>
      <p:ext uri="{BB962C8B-B14F-4D97-AF65-F5344CB8AC3E}">
        <p14:creationId xmlns:p14="http://schemas.microsoft.com/office/powerpoint/2010/main" val="1828286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66700"/>
            <a:ext cx="8813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53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241300"/>
            <a:ext cx="8407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4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317500"/>
            <a:ext cx="8445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Cases: An Idea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b="1" dirty="0"/>
              <a:t>Base Case One:</a:t>
            </a:r>
            <a:r>
              <a:rPr lang="en-US" dirty="0"/>
              <a:t> If all records in current data subset have the same output then </a:t>
            </a:r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 err="1">
                <a:solidFill>
                  <a:srgbClr val="FF0000"/>
                </a:solidFill>
              </a:rPr>
              <a:t>recurse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Base Case Two:</a:t>
            </a:r>
            <a:r>
              <a:rPr lang="en-US" dirty="0"/>
              <a:t> If all records have exactly the same set of input attributes then </a:t>
            </a:r>
            <a:r>
              <a:rPr lang="en-US" dirty="0">
                <a:solidFill>
                  <a:srgbClr val="FF0000"/>
                </a:solidFill>
              </a:rPr>
              <a:t>do not </a:t>
            </a:r>
            <a:r>
              <a:rPr lang="en-US" dirty="0" err="1">
                <a:solidFill>
                  <a:srgbClr val="FF0000"/>
                </a:solidFill>
              </a:rPr>
              <a:t>recurse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41657"/>
            <a:ext cx="8407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90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Base Case 3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690688"/>
            <a:ext cx="82169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7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omit Base Case 3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1690688"/>
            <a:ext cx="8547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Building Decision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23" y="1349537"/>
            <a:ext cx="9676754" cy="52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1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categorical </a:t>
            </a:r>
            <a:r>
              <a:rPr lang="en-US"/>
              <a:t>to real-valued attributes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690688"/>
            <a:ext cx="8382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know about decision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96585"/>
          </a:xfrm>
        </p:spPr>
        <p:txBody>
          <a:bodyPr>
            <a:normAutofit/>
          </a:bodyPr>
          <a:lstStyle/>
          <a:p>
            <a:r>
              <a:rPr lang="en-US" dirty="0"/>
              <a:t>Decision trees are one of the most popular ML tools</a:t>
            </a:r>
          </a:p>
          <a:p>
            <a:pPr lvl="1"/>
            <a:r>
              <a:rPr lang="en-US" dirty="0"/>
              <a:t>Easy to understand, implement, and use</a:t>
            </a:r>
          </a:p>
          <a:p>
            <a:pPr lvl="1"/>
            <a:r>
              <a:rPr lang="en-US" dirty="0"/>
              <a:t>Computationally cheap (to solve heuristically) </a:t>
            </a:r>
          </a:p>
          <a:p>
            <a:r>
              <a:rPr lang="en-US" dirty="0"/>
              <a:t>Information gain to select attributes</a:t>
            </a:r>
          </a:p>
          <a:p>
            <a:r>
              <a:rPr lang="en-US" dirty="0"/>
              <a:t>Presented for classification but can be used for regression and density estimation too</a:t>
            </a:r>
          </a:p>
          <a:p>
            <a:r>
              <a:rPr lang="en-US" dirty="0"/>
              <a:t>Decision trees will </a:t>
            </a:r>
            <a:r>
              <a:rPr lang="en-US" dirty="0" err="1"/>
              <a:t>overfit</a:t>
            </a:r>
            <a:r>
              <a:rPr lang="en-US" dirty="0"/>
              <a:t>!!!</a:t>
            </a:r>
          </a:p>
          <a:p>
            <a:pPr lvl="1"/>
            <a:r>
              <a:rPr lang="en-US" dirty="0"/>
              <a:t>We will see the definition of overfitting and related concepts later in class.</a:t>
            </a:r>
            <a:br>
              <a:rPr lang="en-US" dirty="0"/>
            </a:b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914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Machine Learning is the study of algorithms that</a:t>
            </a:r>
          </a:p>
          <a:p>
            <a:pPr lvl="1" fontAlgn="base"/>
            <a:r>
              <a:rPr lang="en-US" dirty="0"/>
              <a:t>Improve their performance </a:t>
            </a:r>
            <a:r>
              <a:rPr lang="en-US" i="1" dirty="0"/>
              <a:t>P</a:t>
            </a:r>
          </a:p>
          <a:p>
            <a:pPr lvl="1" fontAlgn="base"/>
            <a:r>
              <a:rPr lang="en-US" dirty="0"/>
              <a:t>at some task </a:t>
            </a:r>
            <a:r>
              <a:rPr lang="en-US" i="1" dirty="0"/>
              <a:t>T</a:t>
            </a:r>
          </a:p>
          <a:p>
            <a:pPr lvl="1" fontAlgn="base"/>
            <a:r>
              <a:rPr lang="en-US" dirty="0"/>
              <a:t>with experience </a:t>
            </a:r>
            <a:r>
              <a:rPr lang="en-US" i="1" dirty="0"/>
              <a:t>E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A well-defined learning task is given by &lt;</a:t>
            </a:r>
            <a:r>
              <a:rPr lang="en-US" i="1" dirty="0"/>
              <a:t>P, T, E&gt;.</a:t>
            </a:r>
          </a:p>
          <a:p>
            <a:pPr marL="0" indent="0" fontAlgn="base">
              <a:buNone/>
            </a:pPr>
            <a:endParaRPr lang="en-US" i="1" dirty="0"/>
          </a:p>
          <a:p>
            <a:pPr marL="0" indent="0" fontAlgn="base">
              <a:buNone/>
            </a:pPr>
            <a:r>
              <a:rPr lang="en-US" b="1" dirty="0"/>
              <a:t>Experience: </a:t>
            </a:r>
            <a:r>
              <a:rPr lang="en-US" dirty="0"/>
              <a:t>data-driven task, thus statistics, probability</a:t>
            </a:r>
          </a:p>
          <a:p>
            <a:pPr marL="0" indent="0" fontAlgn="base">
              <a:buNone/>
            </a:pPr>
            <a:r>
              <a:rPr lang="en-US" b="1" dirty="0"/>
              <a:t>Example: </a:t>
            </a:r>
            <a:r>
              <a:rPr lang="en-US" dirty="0"/>
              <a:t>use height and weight to predict gender</a:t>
            </a:r>
            <a:endParaRPr lang="en-US" b="1" dirty="0"/>
          </a:p>
          <a:p>
            <a:pPr marL="457200" lvl="1" indent="0" fontAlgn="base">
              <a:buNone/>
            </a:pPr>
            <a:r>
              <a:rPr lang="en-US" i="1" dirty="0"/>
              <a:t>	</a:t>
            </a:r>
          </a:p>
          <a:p>
            <a:pPr marL="457200" lvl="1" indent="0" fontAlgn="base">
              <a:buNone/>
            </a:pPr>
            <a:endParaRPr lang="en-US" i="1" dirty="0"/>
          </a:p>
          <a:p>
            <a:pPr marL="457200" lvl="1" indent="0" fontAlgn="base">
              <a:buNone/>
            </a:pPr>
            <a:endParaRPr lang="en-US" dirty="0"/>
          </a:p>
          <a:p>
            <a:pPr marL="457200" lvl="1" indent="0" fontAlgn="base">
              <a:buNone/>
            </a:pP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66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ML is used when:</a:t>
            </a:r>
          </a:p>
          <a:p>
            <a:pPr lvl="1" fontAlgn="base"/>
            <a:r>
              <a:rPr lang="en-US" dirty="0"/>
              <a:t>Human expertise does not exist (navigating on Mars)</a:t>
            </a:r>
          </a:p>
          <a:p>
            <a:pPr lvl="1" fontAlgn="base"/>
            <a:r>
              <a:rPr lang="en-US" dirty="0"/>
              <a:t>Humans can’t explain their expertise (speech recognition)</a:t>
            </a:r>
          </a:p>
          <a:p>
            <a:pPr lvl="1" fontAlgn="base"/>
            <a:r>
              <a:rPr lang="en-US" dirty="0"/>
              <a:t>Models must be customized (personalized medicine)</a:t>
            </a:r>
          </a:p>
          <a:p>
            <a:pPr lvl="1" fontAlgn="base"/>
            <a:r>
              <a:rPr lang="en-US" dirty="0"/>
              <a:t>Models are based on huge amounts of data (genomics)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4001294"/>
            <a:ext cx="11988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task that requires machine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503218" cy="4723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418" y="3513747"/>
            <a:ext cx="3533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makes </a:t>
            </a:r>
            <a:r>
              <a:rPr lang="en-US" sz="3200"/>
              <a:t>a hand drawing </a:t>
            </a:r>
            <a:r>
              <a:rPr lang="en-US" sz="3200" dirty="0"/>
              <a:t>be 2?</a:t>
            </a:r>
          </a:p>
        </p:txBody>
      </p:sp>
    </p:spTree>
    <p:extLst>
      <p:ext uri="{BB962C8B-B14F-4D97-AF65-F5344CB8AC3E}">
        <p14:creationId xmlns:p14="http://schemas.microsoft.com/office/powerpoint/2010/main" val="162188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machine learning: Autonomous cars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155" y="1348351"/>
            <a:ext cx="9089689" cy="52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machine learning: Scene Labeling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5888"/>
            <a:ext cx="12192000" cy="47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2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7075</TotalTime>
  <Words>916</Words>
  <Application>Microsoft Office PowerPoint</Application>
  <PresentationFormat>Widescreen</PresentationFormat>
  <Paragraphs>196</Paragraphs>
  <Slides>49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  Data Management for  Data Science</vt:lpstr>
      <vt:lpstr>Today’s Lecture</vt:lpstr>
      <vt:lpstr> Intro to Machine Learning</vt:lpstr>
      <vt:lpstr>What is Machine Learning?</vt:lpstr>
      <vt:lpstr>What is Machine Learning?</vt:lpstr>
      <vt:lpstr>When do we use machine learning?</vt:lpstr>
      <vt:lpstr>A task that requires machine learning</vt:lpstr>
      <vt:lpstr>Modern machine learning: Autonomous cars</vt:lpstr>
      <vt:lpstr>Modern machine learning: Scene Labeling</vt:lpstr>
      <vt:lpstr>Modern machine learning: Speech Recognition</vt:lpstr>
      <vt:lpstr> 2. Types of Machine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</vt:lpstr>
      <vt:lpstr>Types of Learning</vt:lpstr>
      <vt:lpstr> 3. Decision Trees</vt:lpstr>
      <vt:lpstr>A learning problem: predict fuel efficiency</vt:lpstr>
      <vt:lpstr>Hypotheses: decision trees f: X → Y</vt:lpstr>
      <vt:lpstr>What functions can Decision Trees represent?</vt:lpstr>
      <vt:lpstr>Space of possible decision trees</vt:lpstr>
      <vt:lpstr>What is the simplest tree?</vt:lpstr>
      <vt:lpstr>A decision stump</vt:lpstr>
      <vt:lpstr>Recursive step</vt:lpstr>
      <vt:lpstr>Recursive step</vt:lpstr>
      <vt:lpstr>Second level of tree</vt:lpstr>
      <vt:lpstr>PowerPoint Presentation</vt:lpstr>
      <vt:lpstr>Are all decision trees equal?</vt:lpstr>
      <vt:lpstr>Learning decision trees is hard</vt:lpstr>
      <vt:lpstr>Splitting: choosing a good attribute</vt:lpstr>
      <vt:lpstr>Measuring uncertainty</vt:lpstr>
      <vt:lpstr>Entropy</vt:lpstr>
      <vt:lpstr>High, Low Entropy</vt:lpstr>
      <vt:lpstr>Entropy Example</vt:lpstr>
      <vt:lpstr>Conditional Entropy</vt:lpstr>
      <vt:lpstr>Information gain</vt:lpstr>
      <vt:lpstr>Learning decision trees</vt:lpstr>
      <vt:lpstr>PowerPoint Presentation</vt:lpstr>
      <vt:lpstr>A decision stump</vt:lpstr>
      <vt:lpstr>PowerPoint Presentation</vt:lpstr>
      <vt:lpstr>PowerPoint Presentation</vt:lpstr>
      <vt:lpstr>PowerPoint Presentation</vt:lpstr>
      <vt:lpstr>Base Cases: An Idea</vt:lpstr>
      <vt:lpstr>The problem with Base Case 3</vt:lpstr>
      <vt:lpstr>If we omit Base Case 3</vt:lpstr>
      <vt:lpstr>Summary: Building Decision Trees</vt:lpstr>
      <vt:lpstr>From categorical to real-valued attributes</vt:lpstr>
      <vt:lpstr>What you need to know about decision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ENDRI RACO</cp:lastModifiedBy>
  <cp:revision>861</cp:revision>
  <cp:lastPrinted>2019-03-22T15:28:19Z</cp:lastPrinted>
  <dcterms:created xsi:type="dcterms:W3CDTF">2015-09-11T05:09:33Z</dcterms:created>
  <dcterms:modified xsi:type="dcterms:W3CDTF">2025-04-03T11:09:26Z</dcterms:modified>
</cp:coreProperties>
</file>